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0" r:id="rId4"/>
    <p:sldId id="263" r:id="rId5"/>
    <p:sldId id="258" r:id="rId6"/>
    <p:sldId id="259" r:id="rId7"/>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nna Limnaiou" initials="ML" lastIdx="1" clrIdx="0">
    <p:extLst>
      <p:ext uri="{19B8F6BF-5375-455C-9EA6-DF929625EA0E}">
        <p15:presenceInfo xmlns:p15="http://schemas.microsoft.com/office/powerpoint/2012/main" userId="2178c97f93fd58d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DA8"/>
    <a:srgbClr val="BE12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9" d="100"/>
          <a:sy n="89" d="100"/>
        </p:scale>
        <p:origin x="13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9018B2-8F14-46E7-AE00-55689D47C98B}"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179261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9018B2-8F14-46E7-AE00-55689D47C98B}"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306032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9018B2-8F14-46E7-AE00-55689D47C98B}"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898512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9018B2-8F14-46E7-AE00-55689D47C98B}"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88146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9018B2-8F14-46E7-AE00-55689D47C98B}"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1278478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9018B2-8F14-46E7-AE00-55689D47C98B}" type="datetimeFigureOut">
              <a:rPr lang="en-GB" smtClean="0"/>
              <a:t>28/06/2023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09185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9018B2-8F14-46E7-AE00-55689D47C98B}" type="datetimeFigureOut">
              <a:rPr lang="en-GB" smtClean="0"/>
              <a:t>28/06/2023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298508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9018B2-8F14-46E7-AE00-55689D47C98B}" type="datetimeFigureOut">
              <a:rPr lang="en-GB" smtClean="0"/>
              <a:t>28/06/2023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156942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18B2-8F14-46E7-AE00-55689D47C98B}" type="datetimeFigureOut">
              <a:rPr lang="en-GB" smtClean="0"/>
              <a:t>28/06/2023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360047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579018B2-8F14-46E7-AE00-55689D47C98B}" type="datetimeFigureOut">
              <a:rPr lang="en-GB" smtClean="0"/>
              <a:t>28/06/2023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3658961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579018B2-8F14-46E7-AE00-55689D47C98B}" type="datetimeFigureOut">
              <a:rPr lang="en-GB" smtClean="0"/>
              <a:t>28/06/2023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0DB0D-42DA-4A45-BA49-9745BCD2C674}" type="slidenum">
              <a:rPr lang="en-GB" smtClean="0"/>
              <a:t>‹#›</a:t>
            </a:fld>
            <a:endParaRPr lang="en-GB"/>
          </a:p>
        </p:txBody>
      </p:sp>
    </p:spTree>
    <p:extLst>
      <p:ext uri="{BB962C8B-B14F-4D97-AF65-F5344CB8AC3E}">
        <p14:creationId xmlns:p14="http://schemas.microsoft.com/office/powerpoint/2010/main" val="2649237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79018B2-8F14-46E7-AE00-55689D47C98B}" type="datetimeFigureOut">
              <a:rPr lang="en-GB" smtClean="0"/>
              <a:t>28/06/2023</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CAF0DB0D-42DA-4A45-BA49-9745BCD2C674}" type="slidenum">
              <a:rPr lang="en-GB" smtClean="0"/>
              <a:t>‹#›</a:t>
            </a:fld>
            <a:endParaRPr lang="en-GB"/>
          </a:p>
        </p:txBody>
      </p:sp>
    </p:spTree>
    <p:extLst>
      <p:ext uri="{BB962C8B-B14F-4D97-AF65-F5344CB8AC3E}">
        <p14:creationId xmlns:p14="http://schemas.microsoft.com/office/powerpoint/2010/main" val="310471195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AF04901B-3051-41B7-AEAA-ABCE67BF5891}"/>
              </a:ext>
            </a:extLst>
          </p:cNvPr>
          <p:cNvSpPr txBox="1"/>
          <p:nvPr/>
        </p:nvSpPr>
        <p:spPr>
          <a:xfrm>
            <a:off x="196357" y="5624837"/>
            <a:ext cx="7166957" cy="4216539"/>
          </a:xfrm>
          <a:prstGeom prst="rect">
            <a:avLst/>
          </a:prstGeom>
          <a:solidFill>
            <a:schemeClr val="bg1"/>
          </a:solidFill>
          <a:ln>
            <a:solidFill>
              <a:srgbClr val="B31DA8"/>
            </a:solidFill>
          </a:ln>
        </p:spPr>
        <p:txBody>
          <a:bodyPr wrap="square" rtlCol="0">
            <a:spAutoFit/>
          </a:bodyPr>
          <a:lstStyle/>
          <a:p>
            <a:pPr algn="ctr"/>
            <a:r>
              <a:rPr lang="el-GR" sz="2000" b="1" dirty="0">
                <a:solidFill>
                  <a:srgbClr val="B31DA8"/>
                </a:solidFill>
                <a:latin typeface="+mj-lt"/>
              </a:rPr>
              <a:t>Ελάτε να φωτίσουμε με μαγεία τον τρόπο με τον οποίο </a:t>
            </a:r>
          </a:p>
          <a:p>
            <a:pPr algn="ctr"/>
            <a:r>
              <a:rPr lang="el-GR" sz="2000" b="1" dirty="0">
                <a:solidFill>
                  <a:srgbClr val="B31DA8"/>
                </a:solidFill>
                <a:latin typeface="+mj-lt"/>
              </a:rPr>
              <a:t>δουλεύουμε με τα παιδιά!</a:t>
            </a:r>
            <a:endParaRPr lang="en-US" sz="2000" b="1" dirty="0">
              <a:solidFill>
                <a:srgbClr val="B31DA8"/>
              </a:solidFill>
              <a:latin typeface="+mj-lt"/>
            </a:endParaRPr>
          </a:p>
          <a:p>
            <a:pPr algn="just"/>
            <a:endParaRPr lang="en-GB" sz="2000" dirty="0">
              <a:solidFill>
                <a:srgbClr val="B31DA8"/>
              </a:solidFill>
              <a:latin typeface="+mj-lt"/>
            </a:endParaRPr>
          </a:p>
          <a:p>
            <a:pPr algn="just"/>
            <a:r>
              <a:rPr lang="el-GR" sz="2000" dirty="0">
                <a:latin typeface="+mj-lt"/>
              </a:rPr>
              <a:t>Σε αυτό το διήμερο </a:t>
            </a:r>
            <a:r>
              <a:rPr lang="en-US" sz="2000" dirty="0">
                <a:latin typeface="+mj-lt"/>
              </a:rPr>
              <a:t>workshop </a:t>
            </a:r>
            <a:r>
              <a:rPr lang="el-GR" sz="2000" dirty="0">
                <a:latin typeface="+mj-lt"/>
              </a:rPr>
              <a:t>που θα διεξαχθεί στις </a:t>
            </a:r>
            <a:r>
              <a:rPr lang="en-US" sz="2000" dirty="0">
                <a:latin typeface="+mj-lt"/>
              </a:rPr>
              <a:t>30 </a:t>
            </a:r>
            <a:r>
              <a:rPr lang="el-GR" sz="2000" dirty="0">
                <a:latin typeface="+mj-lt"/>
              </a:rPr>
              <a:t>Σεπτεμβρίου &amp; 1 Οκτωβρίου στην αίθουσα εκδηλώσεων του ΣΕΛΛΕ, </a:t>
            </a:r>
            <a:r>
              <a:rPr lang="el-GR" sz="2000" dirty="0" err="1">
                <a:latin typeface="+mj-lt"/>
              </a:rPr>
              <a:t>Κάνιγγος</a:t>
            </a:r>
            <a:r>
              <a:rPr lang="el-GR" sz="2000" dirty="0">
                <a:latin typeface="+mj-lt"/>
              </a:rPr>
              <a:t> 10 στην Αθήνα</a:t>
            </a:r>
            <a:r>
              <a:rPr lang="en-GB" sz="2000" dirty="0">
                <a:latin typeface="+mj-lt"/>
              </a:rPr>
              <a:t>,</a:t>
            </a:r>
            <a:r>
              <a:rPr lang="el-GR" sz="2000" dirty="0">
                <a:latin typeface="+mj-lt"/>
              </a:rPr>
              <a:t> θα καλύψουμε τα 4 στάδια του παγκοσμίως αναγνωρισμένου προγράμματος </a:t>
            </a:r>
            <a:r>
              <a:rPr lang="en-US" sz="2000" dirty="0">
                <a:latin typeface="+mj-lt"/>
              </a:rPr>
              <a:t>Attention Autism</a:t>
            </a:r>
            <a:r>
              <a:rPr lang="en-GB" sz="2000" b="0" i="0" dirty="0">
                <a:solidFill>
                  <a:srgbClr val="1C2B33"/>
                </a:solidFill>
                <a:effectLst/>
                <a:latin typeface="+mj-lt"/>
              </a:rPr>
              <a:t> ™</a:t>
            </a:r>
            <a:r>
              <a:rPr lang="en-GB" sz="2000" dirty="0">
                <a:latin typeface="+mj-lt"/>
              </a:rPr>
              <a:t>. </a:t>
            </a:r>
            <a:r>
              <a:rPr lang="el-GR" sz="2000" dirty="0">
                <a:latin typeface="+mj-lt"/>
              </a:rPr>
              <a:t>Θα μοιραστούμε διασκεδαστικές δραστηριότητες, θα δημιουργήσουμε το κατάλληλο περιβάλλον για τα παιδιά και ο κάθε συμμετέχων θα λάβει προσωπικό </a:t>
            </a:r>
            <a:r>
              <a:rPr lang="en-US" sz="2000" dirty="0">
                <a:latin typeface="+mj-lt"/>
              </a:rPr>
              <a:t>feedback </a:t>
            </a:r>
            <a:r>
              <a:rPr lang="el-GR" sz="2000" dirty="0">
                <a:latin typeface="+mj-lt"/>
              </a:rPr>
              <a:t>και πιστοποίηση </a:t>
            </a:r>
            <a:r>
              <a:rPr lang="en-GB" sz="2000" dirty="0">
                <a:effectLst/>
                <a:latin typeface="+mj-lt"/>
                <a:ea typeface="Times New Roman" panose="02020603050405020304" pitchFamily="18" charset="0"/>
              </a:rPr>
              <a:t>Level 1 Attention Autism™ Practitioner. To workshop </a:t>
            </a:r>
            <a:r>
              <a:rPr lang="el-GR" sz="2000" dirty="0">
                <a:latin typeface="+mj-lt"/>
                <a:ea typeface="Times New Roman" panose="02020603050405020304" pitchFamily="18" charset="0"/>
              </a:rPr>
              <a:t>θα διεξαχθεί στην Ελληνική γλώσσα από την Ελληνίδα πιστοποιημένη </a:t>
            </a:r>
            <a:r>
              <a:rPr lang="en-US" sz="2000" dirty="0">
                <a:latin typeface="+mj-lt"/>
                <a:ea typeface="Times New Roman" panose="02020603050405020304" pitchFamily="18" charset="0"/>
              </a:rPr>
              <a:t>Attention Autism Advanced Practitioner</a:t>
            </a:r>
            <a:r>
              <a:rPr lang="el-GR" sz="2000" dirty="0">
                <a:latin typeface="+mj-lt"/>
                <a:ea typeface="Times New Roman" panose="02020603050405020304" pitchFamily="18" charset="0"/>
              </a:rPr>
              <a:t>,</a:t>
            </a:r>
            <a:r>
              <a:rPr lang="en-US" sz="2000" dirty="0">
                <a:latin typeface="+mj-lt"/>
                <a:ea typeface="Times New Roman" panose="02020603050405020304" pitchFamily="18" charset="0"/>
              </a:rPr>
              <a:t> </a:t>
            </a:r>
            <a:r>
              <a:rPr lang="el-GR" sz="2000" dirty="0">
                <a:latin typeface="+mj-lt"/>
                <a:ea typeface="Times New Roman" panose="02020603050405020304" pitchFamily="18" charset="0"/>
              </a:rPr>
              <a:t>Μαριάννα </a:t>
            </a:r>
            <a:r>
              <a:rPr lang="el-GR" sz="2000" dirty="0" err="1">
                <a:latin typeface="+mj-lt"/>
                <a:ea typeface="Times New Roman" panose="02020603050405020304" pitchFamily="18" charset="0"/>
              </a:rPr>
              <a:t>Λημναίου</a:t>
            </a:r>
            <a:r>
              <a:rPr lang="el-GR" sz="2000" dirty="0">
                <a:latin typeface="+mj-lt"/>
                <a:ea typeface="Times New Roman" panose="02020603050405020304" pitchFamily="18" charset="0"/>
              </a:rPr>
              <a:t>. </a:t>
            </a:r>
            <a:r>
              <a:rPr lang="el-GR" sz="2800" dirty="0"/>
              <a:t> </a:t>
            </a:r>
            <a:endParaRPr lang="en-GB" sz="2800" dirty="0"/>
          </a:p>
        </p:txBody>
      </p:sp>
      <p:sp>
        <p:nvSpPr>
          <p:cNvPr id="14" name="TextBox 13">
            <a:extLst>
              <a:ext uri="{FF2B5EF4-FFF2-40B4-BE49-F238E27FC236}">
                <a16:creationId xmlns:a16="http://schemas.microsoft.com/office/drawing/2014/main" id="{006B32B9-4841-4C3D-B2FD-FEE9B041A9ED}"/>
              </a:ext>
            </a:extLst>
          </p:cNvPr>
          <p:cNvSpPr txBox="1"/>
          <p:nvPr/>
        </p:nvSpPr>
        <p:spPr>
          <a:xfrm>
            <a:off x="196357" y="1179518"/>
            <a:ext cx="3364075" cy="3170099"/>
          </a:xfrm>
          <a:prstGeom prst="rect">
            <a:avLst/>
          </a:prstGeom>
          <a:noFill/>
          <a:ln w="57150">
            <a:solidFill>
              <a:srgbClr val="B31DA8"/>
            </a:solidFill>
          </a:ln>
        </p:spPr>
        <p:txBody>
          <a:bodyPr wrap="square" rtlCol="0">
            <a:spAutoFit/>
          </a:bodyPr>
          <a:lstStyle/>
          <a:p>
            <a:pPr algn="ctr"/>
            <a:r>
              <a:rPr lang="en-GB" sz="4000" b="1" dirty="0"/>
              <a:t> Attention Autism</a:t>
            </a:r>
            <a:r>
              <a:rPr lang="en-GB" sz="4000" b="0" i="0" dirty="0">
                <a:solidFill>
                  <a:srgbClr val="1C2B33"/>
                </a:solidFill>
                <a:effectLst/>
                <a:latin typeface="-apple-system"/>
              </a:rPr>
              <a:t>™</a:t>
            </a:r>
            <a:r>
              <a:rPr lang="en-US" sz="4000" b="1" dirty="0"/>
              <a:t>: </a:t>
            </a:r>
            <a:r>
              <a:rPr lang="el-GR" sz="4000" b="1" dirty="0" err="1"/>
              <a:t>Διήμερ</a:t>
            </a:r>
            <a:r>
              <a:rPr lang="en-US" sz="4000" b="1" dirty="0"/>
              <a:t>o</a:t>
            </a:r>
            <a:r>
              <a:rPr lang="el-GR" sz="4000" b="1" dirty="0"/>
              <a:t> </a:t>
            </a:r>
            <a:r>
              <a:rPr lang="en-US" sz="4000" b="1" dirty="0"/>
              <a:t>workshop </a:t>
            </a:r>
            <a:r>
              <a:rPr lang="el-GR" sz="4000" b="1" dirty="0"/>
              <a:t>πιστοποίησης </a:t>
            </a:r>
            <a:endParaRPr lang="en-GB" sz="4000" b="1" dirty="0"/>
          </a:p>
        </p:txBody>
      </p:sp>
      <p:pic>
        <p:nvPicPr>
          <p:cNvPr id="1026" name="Picture 2">
            <a:extLst>
              <a:ext uri="{FF2B5EF4-FFF2-40B4-BE49-F238E27FC236}">
                <a16:creationId xmlns:a16="http://schemas.microsoft.com/office/drawing/2014/main" id="{E48A3114-C41C-4F78-8EF0-D66140AC17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252" y="227418"/>
            <a:ext cx="1314614" cy="74560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picture containing text&#10;&#10;Description automatically generated">
            <a:extLst>
              <a:ext uri="{FF2B5EF4-FFF2-40B4-BE49-F238E27FC236}">
                <a16:creationId xmlns:a16="http://schemas.microsoft.com/office/drawing/2014/main" id="{CDE4F340-6B8E-49F9-8239-73DCFDD4D0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2436" y="208422"/>
            <a:ext cx="794230" cy="745603"/>
          </a:xfrm>
          <a:prstGeom prst="rect">
            <a:avLst/>
          </a:prstGeom>
        </p:spPr>
      </p:pic>
      <p:pic>
        <p:nvPicPr>
          <p:cNvPr id="6" name="Picture 5" descr="A person holding a kite&#10;&#10;Description automatically generated with low confidence">
            <a:extLst>
              <a:ext uri="{FF2B5EF4-FFF2-40B4-BE49-F238E27FC236}">
                <a16:creationId xmlns:a16="http://schemas.microsoft.com/office/drawing/2014/main" id="{9E32CFED-953A-4B37-83C0-631B90688E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9934" y="208422"/>
            <a:ext cx="3364075" cy="4663381"/>
          </a:xfrm>
          <a:prstGeom prst="rect">
            <a:avLst/>
          </a:prstGeom>
          <a:ln>
            <a:noFill/>
          </a:ln>
          <a:effectLst>
            <a:softEdge rad="112500"/>
          </a:effectLst>
        </p:spPr>
      </p:pic>
    </p:spTree>
    <p:extLst>
      <p:ext uri="{BB962C8B-B14F-4D97-AF65-F5344CB8AC3E}">
        <p14:creationId xmlns:p14="http://schemas.microsoft.com/office/powerpoint/2010/main" val="420328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10595273"/>
          </a:xfrm>
          <a:prstGeom prst="rect">
            <a:avLst/>
          </a:prstGeom>
          <a:noFill/>
        </p:spPr>
        <p:txBody>
          <a:bodyPr wrap="square" rtlCol="0">
            <a:spAutoFit/>
          </a:bodyPr>
          <a:lstStyle/>
          <a:p>
            <a:pPr algn="ctr" fontAlgn="t">
              <a:lnSpc>
                <a:spcPct val="106000"/>
              </a:lnSpc>
              <a:spcAft>
                <a:spcPts val="800"/>
              </a:spcAft>
            </a:pPr>
            <a:r>
              <a:rPr lang="el-GR" sz="2800" kern="1800" dirty="0">
                <a:solidFill>
                  <a:srgbClr val="B31DA8"/>
                </a:solidFill>
                <a:effectLst/>
                <a:latin typeface="Calibri" panose="020F0502020204030204" pitchFamily="34" charset="0"/>
                <a:ea typeface="Times New Roman" panose="02020603050405020304" pitchFamily="18" charset="0"/>
                <a:cs typeface="Calibri" panose="020F0502020204030204" pitchFamily="34" charset="0"/>
              </a:rPr>
              <a:t> </a:t>
            </a:r>
            <a:r>
              <a:rPr lang="en-GB" sz="2800" b="1" dirty="0">
                <a:solidFill>
                  <a:srgbClr val="B31DA8"/>
                </a:solidFill>
              </a:rPr>
              <a:t> </a:t>
            </a:r>
            <a:endParaRPr lang="el-GR" sz="2800" b="1" dirty="0">
              <a:solidFill>
                <a:srgbClr val="B31DA8"/>
              </a:solidFill>
            </a:endParaRPr>
          </a:p>
          <a:p>
            <a:pPr algn="ctr" fontAlgn="t">
              <a:lnSpc>
                <a:spcPct val="106000"/>
              </a:lnSpc>
              <a:spcAft>
                <a:spcPts val="800"/>
              </a:spcAft>
            </a:pPr>
            <a:r>
              <a:rPr lang="en-GB" sz="2800" b="1" dirty="0">
                <a:solidFill>
                  <a:srgbClr val="B31DA8"/>
                </a:solidFill>
              </a:rPr>
              <a:t>Attention Autism</a:t>
            </a:r>
            <a:r>
              <a:rPr lang="en-GB" sz="2800" b="0" i="0" dirty="0">
                <a:solidFill>
                  <a:srgbClr val="B31DA8"/>
                </a:solidFill>
                <a:effectLst/>
                <a:latin typeface="-apple-system"/>
              </a:rPr>
              <a:t>™</a:t>
            </a:r>
            <a:r>
              <a:rPr lang="en-US" sz="2800" b="1" dirty="0">
                <a:solidFill>
                  <a:srgbClr val="B31DA8"/>
                </a:solidFill>
              </a:rPr>
              <a:t>: </a:t>
            </a:r>
            <a:r>
              <a:rPr lang="el-GR" sz="2800" b="1" dirty="0" err="1">
                <a:solidFill>
                  <a:srgbClr val="B31DA8"/>
                </a:solidFill>
              </a:rPr>
              <a:t>Διήμερ</a:t>
            </a:r>
            <a:r>
              <a:rPr lang="en-US" sz="2800" b="1" dirty="0">
                <a:solidFill>
                  <a:srgbClr val="B31DA8"/>
                </a:solidFill>
              </a:rPr>
              <a:t>o</a:t>
            </a:r>
            <a:r>
              <a:rPr lang="el-GR" sz="2800" b="1" dirty="0">
                <a:solidFill>
                  <a:srgbClr val="B31DA8"/>
                </a:solidFill>
              </a:rPr>
              <a:t> </a:t>
            </a:r>
            <a:r>
              <a:rPr lang="en-US" sz="2800" b="1" dirty="0">
                <a:solidFill>
                  <a:srgbClr val="B31DA8"/>
                </a:solidFill>
              </a:rPr>
              <a:t>workshop </a:t>
            </a:r>
            <a:r>
              <a:rPr lang="el-GR" sz="2800" b="1" dirty="0">
                <a:solidFill>
                  <a:srgbClr val="B31DA8"/>
                </a:solidFill>
              </a:rPr>
              <a:t>πιστοποίησης </a:t>
            </a:r>
            <a:endParaRPr lang="en-GB" sz="2800" b="1" dirty="0">
              <a:solidFill>
                <a:srgbClr val="B31DA8"/>
              </a:solidFill>
            </a:endParaRPr>
          </a:p>
          <a:p>
            <a:pPr fontAlgn="t">
              <a:lnSpc>
                <a:spcPct val="106000"/>
              </a:lnSpc>
              <a:spcAft>
                <a:spcPts val="80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Το πρόγραμμα αυτό δημιουργήθηκε από την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λογοθεραπεύτρια</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a:t>
            </a:r>
            <a:r>
              <a:rPr lang="en-US" sz="2000" kern="1800" dirty="0">
                <a:effectLst/>
                <a:latin typeface="Calibri" panose="020F0502020204030204" pitchFamily="34" charset="0"/>
                <a:ea typeface="Times New Roman" panose="02020603050405020304" pitchFamily="18" charset="0"/>
                <a:cs typeface="Calibri" panose="020F0502020204030204" pitchFamily="34" charset="0"/>
              </a:rPr>
              <a:t>Gina Davies </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και χρησιμοποιείται σε σχολεία, ψυχοπαιδαγωγικά κέντρα και κέντρα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λογοθεραπείας</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σε όλο τον κόσμο. </a:t>
            </a:r>
            <a:r>
              <a:rPr lang="el-GR" sz="2000" kern="1800" dirty="0">
                <a:latin typeface="Calibri" panose="020F0502020204030204" pitchFamily="34" charset="0"/>
                <a:ea typeface="Times New Roman" panose="02020603050405020304" pitchFamily="18" charset="0"/>
                <a:cs typeface="Calibri" panose="020F0502020204030204" pitchFamily="34" charset="0"/>
              </a:rPr>
              <a:t>Η</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Μαριάννα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Λημναίου</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ως Ψυχολόγος, Ειδική Παιδαγωγός Αυτισμού και πιστοποιημένη εκπαιδεύτρια του προγράμματος, θα διεξάγει το </a:t>
            </a:r>
            <a:r>
              <a:rPr lang="en-US" sz="2000" kern="1800" dirty="0">
                <a:effectLst/>
                <a:latin typeface="Calibri" panose="020F0502020204030204" pitchFamily="34" charset="0"/>
                <a:ea typeface="Times New Roman" panose="02020603050405020304" pitchFamily="18" charset="0"/>
                <a:cs typeface="Calibri" panose="020F0502020204030204" pitchFamily="34" charset="0"/>
              </a:rPr>
              <a:t>workshop </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στην Ελληνική γλώσσα. </a:t>
            </a:r>
          </a:p>
          <a:p>
            <a:pPr algn="just" fontAlgn="t">
              <a:lnSpc>
                <a:spcPct val="106000"/>
              </a:lnSpc>
              <a:spcAft>
                <a:spcPts val="800"/>
              </a:spcAft>
            </a:pPr>
            <a:endParaRPr lang="el-GR" sz="2000" kern="1800" dirty="0">
              <a:latin typeface="Calibri" panose="020F0502020204030204" pitchFamily="34" charset="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latin typeface="Calibri" panose="020F0502020204030204" pitchFamily="34" charset="0"/>
                <a:ea typeface="Times New Roman" panose="02020603050405020304" pitchFamily="18" charset="0"/>
                <a:cs typeface="Calibri" panose="020F0502020204030204" pitchFamily="34" charset="0"/>
              </a:rPr>
              <a:t>Αυτή η εκπαίδευση θα δώσει στους συμμετέχοντες πρακτικές λύσεις, παραδείγματα της εφαρμογής του προγράμματος και δεξιότητες, για να προσφέρουν στα παιδιά με αυτισμό, μία ακαταμάχητη πρόσκληση για μάθηση. Το πρόγραμμα </a:t>
            </a:r>
            <a:r>
              <a:rPr lang="el-GR" sz="2000" kern="1800" dirty="0" err="1">
                <a:latin typeface="Calibri" panose="020F0502020204030204" pitchFamily="34" charset="0"/>
                <a:ea typeface="Times New Roman" panose="02020603050405020304" pitchFamily="18" charset="0"/>
                <a:cs typeface="Calibri" panose="020F0502020204030204" pitchFamily="34" charset="0"/>
              </a:rPr>
              <a:t>Attention</a:t>
            </a:r>
            <a:r>
              <a:rPr lang="el-GR" sz="2000" kern="1800" dirty="0">
                <a:latin typeface="Calibri" panose="020F0502020204030204" pitchFamily="34" charset="0"/>
                <a:ea typeface="Times New Roman" panose="02020603050405020304" pitchFamily="18" charset="0"/>
                <a:cs typeface="Calibri" panose="020F0502020204030204" pitchFamily="34" charset="0"/>
              </a:rPr>
              <a:t> </a:t>
            </a:r>
            <a:r>
              <a:rPr lang="el-GR" sz="2000" kern="1800" dirty="0" err="1">
                <a:latin typeface="Calibri" panose="020F0502020204030204" pitchFamily="34" charset="0"/>
                <a:ea typeface="Times New Roman" panose="02020603050405020304" pitchFamily="18" charset="0"/>
                <a:cs typeface="Calibri" panose="020F0502020204030204" pitchFamily="34" charset="0"/>
              </a:rPr>
              <a:t>Autism</a:t>
            </a:r>
            <a:r>
              <a:rPr lang="el-GR" sz="2000" kern="1800" dirty="0">
                <a:latin typeface="Calibri" panose="020F0502020204030204" pitchFamily="34" charset="0"/>
                <a:ea typeface="Times New Roman" panose="02020603050405020304" pitchFamily="18" charset="0"/>
                <a:cs typeface="Calibri" panose="020F0502020204030204" pitchFamily="34" charset="0"/>
              </a:rPr>
              <a:t> στοχεύει στην διδαχή των δεξιοτήτων προσοχής, επικοινωνίας και κοινωνικής αλληλεπίδρασης.</a:t>
            </a:r>
          </a:p>
          <a:p>
            <a:pPr algn="just" fontAlgn="t">
              <a:lnSpc>
                <a:spcPct val="106000"/>
              </a:lnSpc>
              <a:spcAft>
                <a:spcPts val="800"/>
              </a:spcAft>
            </a:pPr>
            <a:endParaRPr lang="el-GR" sz="2000" kern="1800" dirty="0">
              <a:effectLst/>
              <a:latin typeface="Calibri" panose="020F0502020204030204" pitchFamily="34" charset="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Οι συμμετέχοντες θα μάθουν τις βασικές αρχές του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Attention</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Autism</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μέσω </a:t>
            </a:r>
            <a:r>
              <a:rPr lang="el-GR" sz="2000" kern="1800" dirty="0" err="1">
                <a:effectLst/>
                <a:latin typeface="Calibri" panose="020F0502020204030204" pitchFamily="34" charset="0"/>
                <a:ea typeface="Times New Roman" panose="02020603050405020304" pitchFamily="18" charset="0"/>
                <a:cs typeface="Calibri" panose="020F0502020204030204" pitchFamily="34" charset="0"/>
              </a:rPr>
              <a:t>live</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δραστηριοτήτων, χρήσης βίντεο από την δουλειά μας με τα παιδιά, ευκαιρίες για πρακτική και βιωματική μάθηση όπως και ιδέες για δραστηριότητες. Ο στόχος μας είναι να μεταδώσουμε στους συμμετέχοντες τις δεξιότητες αυτές που θα χρειαστούν για να εφαρμόσουν το πρόγραμμα στην πράξη με αυτοπεποίθηση και σιγουριά.</a:t>
            </a:r>
          </a:p>
          <a:p>
            <a:pPr fontAlgn="t">
              <a:lnSpc>
                <a:spcPct val="106000"/>
              </a:lnSpc>
              <a:spcAft>
                <a:spcPts val="800"/>
              </a:spcAft>
            </a:pPr>
            <a:endParaRPr lang="el-GR" sz="2000" kern="1800" dirty="0">
              <a:latin typeface="Calibri" panose="020F0502020204030204" pitchFamily="34" charset="0"/>
              <a:ea typeface="Calibri" panose="020F0502020204030204" pitchFamily="34" charset="0"/>
              <a:cs typeface="Calibri" panose="020F0502020204030204" pitchFamily="34" charset="0"/>
            </a:endParaRPr>
          </a:p>
          <a:p>
            <a:pPr fontAlgn="t">
              <a:lnSpc>
                <a:spcPct val="106000"/>
              </a:lnSpc>
              <a:spcAft>
                <a:spcPts val="80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737403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9982989"/>
          </a:xfrm>
          <a:prstGeom prst="rect">
            <a:avLst/>
          </a:prstGeom>
          <a:noFill/>
        </p:spPr>
        <p:txBody>
          <a:bodyPr wrap="square" rtlCol="0">
            <a:spAutoFit/>
          </a:bodyPr>
          <a:lstStyle/>
          <a:p>
            <a:pPr algn="ctr" fontAlgn="t">
              <a:lnSpc>
                <a:spcPct val="106000"/>
              </a:lnSpc>
              <a:spcAft>
                <a:spcPts val="800"/>
              </a:spcAft>
            </a:pPr>
            <a:r>
              <a:rPr lang="el-GR" sz="2800" kern="1800" dirty="0">
                <a:solidFill>
                  <a:srgbClr val="B31DA8"/>
                </a:solidFill>
                <a:effectLst/>
                <a:latin typeface="Calibri" panose="020F0502020204030204" pitchFamily="34" charset="0"/>
                <a:ea typeface="Times New Roman" panose="02020603050405020304" pitchFamily="18" charset="0"/>
                <a:cs typeface="Calibri" panose="020F0502020204030204" pitchFamily="34" charset="0"/>
              </a:rPr>
              <a:t> </a:t>
            </a:r>
            <a:r>
              <a:rPr lang="en-GB" sz="2800" b="1" dirty="0">
                <a:solidFill>
                  <a:srgbClr val="B31DA8"/>
                </a:solidFill>
              </a:rPr>
              <a:t> </a:t>
            </a:r>
            <a:endParaRPr lang="el-GR" sz="2800" b="1" dirty="0">
              <a:solidFill>
                <a:srgbClr val="B31DA8"/>
              </a:solidFill>
            </a:endParaRPr>
          </a:p>
          <a:p>
            <a:pPr algn="ctr" fontAlgn="t">
              <a:lnSpc>
                <a:spcPct val="106000"/>
              </a:lnSpc>
              <a:spcAft>
                <a:spcPts val="800"/>
              </a:spcAft>
            </a:pPr>
            <a:r>
              <a:rPr lang="en-GB" sz="2800" b="1" dirty="0">
                <a:solidFill>
                  <a:srgbClr val="B31DA8"/>
                </a:solidFill>
              </a:rPr>
              <a:t>Attention Autism</a:t>
            </a:r>
            <a:r>
              <a:rPr lang="en-GB" sz="2800" b="0" i="0" dirty="0">
                <a:solidFill>
                  <a:srgbClr val="B31DA8"/>
                </a:solidFill>
                <a:effectLst/>
                <a:latin typeface="-apple-system"/>
              </a:rPr>
              <a:t>™</a:t>
            </a:r>
            <a:r>
              <a:rPr lang="en-US" sz="2800" b="1" dirty="0">
                <a:solidFill>
                  <a:srgbClr val="B31DA8"/>
                </a:solidFill>
              </a:rPr>
              <a:t>: </a:t>
            </a:r>
            <a:r>
              <a:rPr lang="el-GR" sz="2800" b="1" dirty="0" err="1">
                <a:solidFill>
                  <a:srgbClr val="B31DA8"/>
                </a:solidFill>
              </a:rPr>
              <a:t>Διήμερ</a:t>
            </a:r>
            <a:r>
              <a:rPr lang="en-US" sz="2800" b="1" dirty="0">
                <a:solidFill>
                  <a:srgbClr val="B31DA8"/>
                </a:solidFill>
              </a:rPr>
              <a:t>o</a:t>
            </a:r>
            <a:r>
              <a:rPr lang="el-GR" sz="2800" b="1" dirty="0">
                <a:solidFill>
                  <a:srgbClr val="B31DA8"/>
                </a:solidFill>
              </a:rPr>
              <a:t> </a:t>
            </a:r>
            <a:r>
              <a:rPr lang="en-US" sz="2800" b="1" dirty="0">
                <a:solidFill>
                  <a:srgbClr val="B31DA8"/>
                </a:solidFill>
              </a:rPr>
              <a:t>workshop </a:t>
            </a:r>
            <a:r>
              <a:rPr lang="el-GR" sz="2800" b="1" dirty="0">
                <a:solidFill>
                  <a:srgbClr val="B31DA8"/>
                </a:solidFill>
              </a:rPr>
              <a:t>πιστοποίησης </a:t>
            </a:r>
          </a:p>
          <a:p>
            <a:pPr algn="ctr" fontAlgn="t">
              <a:lnSpc>
                <a:spcPct val="106000"/>
              </a:lnSpc>
              <a:spcAft>
                <a:spcPts val="800"/>
              </a:spcAft>
            </a:pPr>
            <a:endParaRPr lang="en-GB" sz="2800" b="1" dirty="0">
              <a:solidFill>
                <a:srgbClr val="B31DA8"/>
              </a:solidFill>
            </a:endParaRPr>
          </a:p>
          <a:p>
            <a:pPr algn="just" fontAlgn="t">
              <a:lnSpc>
                <a:spcPct val="106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ΣΕ ΑΥΤΗ ΤΗΝ ΕΚΠΑΙΔΕΥΣΗ ΘΑ ΚΑΛΥΨΟΥΜΕ:</a:t>
            </a: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Τις βασικές ιδέες του προγράμματος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Attention</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Autism</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Το πώς θα προσελκύσουμε την προσοχή του παιδιού και το πώς θα διατηρήσουμε και θα μοιραστούμε την προσοχή μας μαζί του </a:t>
            </a: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Το πώς θα βοηθήσουμε το παιδί να κατανοήσει με αυτοπεποίθηση τα μηνύματα μας</a:t>
            </a: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Το πώς θα βελτιώσουμε την επικοινωνία μας και πώς θα βοηθήσουμε το παιδί να εκφραστεί αυθόρμητα</a:t>
            </a:r>
          </a:p>
          <a:p>
            <a:pPr marL="342900" indent="-342900" algn="just" fontAlgn="t">
              <a:lnSpc>
                <a:spcPct val="106000"/>
              </a:lnSpc>
              <a:spcAft>
                <a:spcPts val="800"/>
              </a:spcAft>
              <a:buFontTx/>
              <a:buChar char="-"/>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Δημιουργικές δραστηριότητες που παροτρύνουν τα παιδιά να επικοινωνήσουν και να μάθουν καινούριες δεξιότητες</a:t>
            </a:r>
          </a:p>
          <a:p>
            <a:pPr algn="just"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t">
              <a:lnSpc>
                <a:spcPct val="106000"/>
              </a:lnSpc>
              <a:spcAft>
                <a:spcPts val="800"/>
              </a:spcAft>
              <a:buFont typeface="Arial" panose="020B0604020202020204" pitchFamily="34" charset="0"/>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Το πώς θα δημιουργήσουμε δραστηριότητες που θα μας κάνουν να διασκεδάσουμε και να χτίσουμε θετικές αναμνήσεις με τα παιδιά </a:t>
            </a:r>
            <a:endParaRPr lang="en-GB" dirty="0"/>
          </a:p>
        </p:txBody>
      </p:sp>
    </p:spTree>
    <p:extLst>
      <p:ext uri="{BB962C8B-B14F-4D97-AF65-F5344CB8AC3E}">
        <p14:creationId xmlns:p14="http://schemas.microsoft.com/office/powerpoint/2010/main" val="3879102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10113090"/>
          </a:xfrm>
          <a:prstGeom prst="rect">
            <a:avLst/>
          </a:prstGeom>
          <a:noFill/>
        </p:spPr>
        <p:txBody>
          <a:bodyPr wrap="square" rtlCol="0">
            <a:spAutoFit/>
          </a:bodyPr>
          <a:lstStyle/>
          <a:p>
            <a:pPr algn="ctr" fontAlgn="t">
              <a:lnSpc>
                <a:spcPct val="106000"/>
              </a:lnSpc>
              <a:spcAft>
                <a:spcPts val="800"/>
              </a:spcAft>
            </a:pPr>
            <a:r>
              <a:rPr lang="el-GR" sz="2800" kern="1800" dirty="0">
                <a:solidFill>
                  <a:srgbClr val="B31DA8"/>
                </a:solidFill>
                <a:effectLst/>
                <a:latin typeface="Calibri" panose="020F0502020204030204" pitchFamily="34" charset="0"/>
                <a:ea typeface="Times New Roman" panose="02020603050405020304" pitchFamily="18" charset="0"/>
                <a:cs typeface="Calibri" panose="020F0502020204030204" pitchFamily="34" charset="0"/>
              </a:rPr>
              <a:t> </a:t>
            </a:r>
          </a:p>
          <a:p>
            <a:pPr algn="ctr" fontAlgn="t">
              <a:lnSpc>
                <a:spcPct val="106000"/>
              </a:lnSpc>
              <a:spcAft>
                <a:spcPts val="800"/>
              </a:spcAft>
            </a:pPr>
            <a:r>
              <a:rPr lang="en-GB" sz="2800" b="1" dirty="0">
                <a:solidFill>
                  <a:srgbClr val="B31DA8"/>
                </a:solidFill>
              </a:rPr>
              <a:t> Attention Autism</a:t>
            </a:r>
            <a:r>
              <a:rPr lang="en-GB" sz="2800" b="0" i="0" dirty="0">
                <a:solidFill>
                  <a:srgbClr val="B31DA8"/>
                </a:solidFill>
                <a:effectLst/>
                <a:latin typeface="-apple-system"/>
              </a:rPr>
              <a:t>™</a:t>
            </a:r>
            <a:r>
              <a:rPr lang="en-US" sz="2800" b="1" dirty="0">
                <a:solidFill>
                  <a:srgbClr val="B31DA8"/>
                </a:solidFill>
              </a:rPr>
              <a:t>: </a:t>
            </a:r>
            <a:r>
              <a:rPr lang="el-GR" sz="2800" b="1" dirty="0" err="1">
                <a:solidFill>
                  <a:srgbClr val="B31DA8"/>
                </a:solidFill>
              </a:rPr>
              <a:t>Διήμερ</a:t>
            </a:r>
            <a:r>
              <a:rPr lang="en-US" sz="2800" b="1" dirty="0">
                <a:solidFill>
                  <a:srgbClr val="B31DA8"/>
                </a:solidFill>
              </a:rPr>
              <a:t>o</a:t>
            </a:r>
            <a:r>
              <a:rPr lang="el-GR" sz="2800" b="1" dirty="0">
                <a:solidFill>
                  <a:srgbClr val="B31DA8"/>
                </a:solidFill>
              </a:rPr>
              <a:t> </a:t>
            </a:r>
            <a:r>
              <a:rPr lang="en-US" sz="2800" b="1" dirty="0">
                <a:solidFill>
                  <a:srgbClr val="B31DA8"/>
                </a:solidFill>
              </a:rPr>
              <a:t>workshop </a:t>
            </a:r>
            <a:r>
              <a:rPr lang="el-GR" sz="2800" b="1" dirty="0">
                <a:solidFill>
                  <a:srgbClr val="B31DA8"/>
                </a:solidFill>
              </a:rPr>
              <a:t>πιστοποίησης </a:t>
            </a:r>
            <a:endParaRPr lang="en-GB" sz="2800" b="1" dirty="0">
              <a:solidFill>
                <a:srgbClr val="B31DA8"/>
              </a:solidFill>
            </a:endParaRPr>
          </a:p>
          <a:p>
            <a:pPr fontAlgn="t">
              <a:lnSpc>
                <a:spcPct val="106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fontAlgn="t">
              <a:lnSpc>
                <a:spcPct val="106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ΣΕ ΑΥΤΗ ΤΗΝ ΕΚΠΑΙΔΕΥΣΗ ΘΑ ΚΑΛΥΨΟΥΜΕ:</a:t>
            </a: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Κατά τη διάρκεια της εκπαίδευσης θα εξερευνήσουμε μέσω βιβλιογραφίας και ερευνών το πώς ο αυτισμός μπορεί να επηρεάσει την ανάπτυξη των δεξιοτήτων προσοχής στα παιδιά και το πώς αυτό μπορεί να οδηγήσει σε δυσκολίες μάθησης και ειδικά στην συμμετοχή σε ομάδα. Θα βρούμε τρόπους με τους οποίους μπορούμε να χρησιμοποιήσουμε τα προτερήματα και τα ενδιαφέροντα των παιδιών για να τα βοηθήσουμε να μάθουν καινούριες δεξιότητες. </a:t>
            </a:r>
          </a:p>
          <a:p>
            <a:pPr algn="just" fontAlgn="t">
              <a:lnSpc>
                <a:spcPct val="106000"/>
              </a:lnSpc>
              <a:spcAft>
                <a:spcPts val="800"/>
              </a:spcAft>
            </a:pPr>
            <a:endParaRPr lang="el-GR" sz="2000" kern="1800" dirty="0">
              <a:latin typeface="Calibri" panose="020F0502020204030204" pitchFamily="34" charset="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Στη συνέχεια θα εξηγήσουμε τα δύο πρώτα στάδια του προγράμματος </a:t>
            </a:r>
            <a:r>
              <a:rPr lang="en-GB" sz="2000" b="1" kern="1800" dirty="0">
                <a:effectLst/>
                <a:latin typeface="Calibri" panose="020F0502020204030204" pitchFamily="34" charset="0"/>
                <a:ea typeface="Times New Roman" panose="02020603050405020304" pitchFamily="18" charset="0"/>
                <a:cs typeface="Calibri" panose="020F0502020204030204" pitchFamily="34" charset="0"/>
              </a:rPr>
              <a:t>Attention Autism</a:t>
            </a:r>
            <a:r>
              <a:rPr lang="el-GR" sz="2000" b="1" kern="1800" dirty="0">
                <a:effectLst/>
                <a:latin typeface="Calibri" panose="020F0502020204030204" pitchFamily="34" charset="0"/>
                <a:ea typeface="Times New Roman" panose="02020603050405020304" pitchFamily="18" charset="0"/>
                <a:cs typeface="Calibri" panose="020F0502020204030204" pitchFamily="34" charset="0"/>
              </a:rPr>
              <a:t>: ‘Στάδιο 1- Εστίαση Προσοχής’ και ‘Στάδιο 2- Διατήρηση Προσοχής’.</a:t>
            </a: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 Η εκπαίδευση προσφέρει στους συμμετέχοντες πρακτικές και βιωματικές ευκαιρίες για να σχεδιάσουν και να μοιραστούν μεταξύ τους και μαζί μας δραστηριότητες του κάθε σταδίου.  </a:t>
            </a:r>
          </a:p>
          <a:p>
            <a:pPr algn="just" fontAlgn="t">
              <a:lnSpc>
                <a:spcPct val="106000"/>
              </a:lnSpc>
              <a:spcAft>
                <a:spcPts val="800"/>
              </a:spcAft>
            </a:pPr>
            <a:endParaRPr lang="el-GR" sz="2000" kern="1800" dirty="0">
              <a:latin typeface="Calibri" panose="020F0502020204030204" pitchFamily="34" charset="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effectLst/>
                <a:latin typeface="Calibri" panose="020F0502020204030204" pitchFamily="34" charset="0"/>
                <a:ea typeface="Times New Roman" panose="02020603050405020304" pitchFamily="18" charset="0"/>
                <a:cs typeface="Calibri" panose="020F0502020204030204" pitchFamily="34" charset="0"/>
              </a:rPr>
              <a:t>Στη συνέχεια θα σκεφτούμε τρόπους με τους οποίους μπορούμε να ενθαρρύνουμε τα παιδιά να επικοινωνήσουν μέσα από τις δραστηριότητες μας. Αυτό θα το καταφέρουμε δείχνοντας σεβασμό και αποκτώντας γνώσεις για το πώς να δουλεύουμε με παιδιά που βρίσκονται στο μη λεκτικό, προ-λεκτικό ή λεκτικό στάδιο. </a:t>
            </a:r>
            <a:endParaRPr lang="en-GB" dirty="0"/>
          </a:p>
        </p:txBody>
      </p:sp>
    </p:spTree>
    <p:extLst>
      <p:ext uri="{BB962C8B-B14F-4D97-AF65-F5344CB8AC3E}">
        <p14:creationId xmlns:p14="http://schemas.microsoft.com/office/powerpoint/2010/main" val="92333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9480737"/>
          </a:xfrm>
          <a:prstGeom prst="rect">
            <a:avLst/>
          </a:prstGeom>
          <a:noFill/>
        </p:spPr>
        <p:txBody>
          <a:bodyPr wrap="square" rtlCol="0">
            <a:spAutoFit/>
          </a:bodyPr>
          <a:lstStyle/>
          <a:p>
            <a:pPr algn="ctr" fontAlgn="t">
              <a:lnSpc>
                <a:spcPct val="106000"/>
              </a:lnSpc>
              <a:spcAft>
                <a:spcPts val="800"/>
              </a:spcAft>
            </a:pPr>
            <a:endParaRPr lang="el-GR" sz="2000" b="1" u="sng" kern="18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endParaRPr>
          </a:p>
          <a:p>
            <a:pPr algn="ctr" fontAlgn="t">
              <a:lnSpc>
                <a:spcPct val="106000"/>
              </a:lnSpc>
              <a:spcAft>
                <a:spcPts val="800"/>
              </a:spcAft>
            </a:pPr>
            <a:r>
              <a:rPr lang="el-GR" sz="2800" b="1" dirty="0">
                <a:solidFill>
                  <a:srgbClr val="B31DA8"/>
                </a:solidFill>
              </a:rPr>
              <a:t>Το πρόγραμμα </a:t>
            </a:r>
            <a:r>
              <a:rPr lang="en-GB" sz="2800" b="1" dirty="0">
                <a:solidFill>
                  <a:srgbClr val="B31DA8"/>
                </a:solidFill>
              </a:rPr>
              <a:t>Attention Autism</a:t>
            </a:r>
            <a:endParaRPr lang="el-GR" sz="2800" b="1" dirty="0">
              <a:solidFill>
                <a:srgbClr val="B31DA8"/>
              </a:solidFill>
            </a:endParaRPr>
          </a:p>
          <a:p>
            <a:pPr algn="ctr" fontAlgn="t">
              <a:lnSpc>
                <a:spcPct val="106000"/>
              </a:lnSpc>
              <a:spcAft>
                <a:spcPts val="800"/>
              </a:spcAft>
            </a:pPr>
            <a:endParaRPr lang="el-GR" sz="2000" b="1" u="sng" kern="18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endParaRPr>
          </a:p>
          <a:p>
            <a:pPr fontAlgn="t">
              <a:lnSpc>
                <a:spcPct val="106000"/>
              </a:lnSpc>
              <a:spcAft>
                <a:spcPts val="800"/>
              </a:spcAft>
            </a:pPr>
            <a:r>
              <a:rPr lang="el-GR" sz="2000" dirty="0">
                <a:effectLst/>
                <a:ea typeface="Calibri" panose="020F0502020204030204" pitchFamily="34" charset="0"/>
                <a:cs typeface="Times New Roman" panose="02020603050405020304" pitchFamily="18" charset="0"/>
              </a:rPr>
              <a:t>ΣΕ ΑΥΤΗ ΤΗΝ ΕΚΠΑΙΔΕΥΣΗ ΘΑ ΚΑΛΥΨΟΥΜΕ:</a:t>
            </a:r>
          </a:p>
          <a:p>
            <a:pPr fontAlgn="t">
              <a:lnSpc>
                <a:spcPct val="106000"/>
              </a:lnSpc>
              <a:spcAft>
                <a:spcPts val="800"/>
              </a:spcAft>
            </a:pPr>
            <a:endParaRPr lang="en-GB" sz="2000" dirty="0">
              <a:effectLst/>
              <a:ea typeface="Calibri" panose="020F0502020204030204" pitchFamily="34" charset="0"/>
              <a:cs typeface="Times New Roman" panose="02020603050405020304" pitchFamily="18" charset="0"/>
            </a:endParaRPr>
          </a:p>
          <a:p>
            <a:pPr algn="just" fontAlgn="t">
              <a:lnSpc>
                <a:spcPct val="106000"/>
              </a:lnSpc>
              <a:spcAft>
                <a:spcPts val="800"/>
              </a:spcAft>
            </a:pPr>
            <a:r>
              <a:rPr lang="el-GR" sz="2000" kern="1800" dirty="0">
                <a:effectLst/>
                <a:ea typeface="Times New Roman" panose="02020603050405020304" pitchFamily="18" charset="0"/>
                <a:cs typeface="Calibri" panose="020F0502020204030204" pitchFamily="34" charset="0"/>
              </a:rPr>
              <a:t>Θα εστιάσουμε στο πώς μπορούμε να αναπτύξουμε απλή λειτουργική, αυθόρμητη επικοινωνία και κατανόηση με τα παιδιά. Στη βάση του προγράμματος είναι οι διασκεδαστικές εμπειρίες που βοηθάνε τα παιδιά να μοιραστούν στιγμές, να αναπτύξουν δεξιότητες μέσω της βιωματικής μάθησης και ασφαλείς σχέσεις. Αυτές θα λειτουργήσουν ως οχήματα για την βελτίωση του τρόπου αλληλεπίδρασης και επικοινωνίας με τους γύρω τους. </a:t>
            </a:r>
          </a:p>
          <a:p>
            <a:pPr algn="just" fontAlgn="t">
              <a:lnSpc>
                <a:spcPct val="106000"/>
              </a:lnSpc>
              <a:spcAft>
                <a:spcPts val="800"/>
              </a:spcAft>
            </a:pPr>
            <a:endParaRPr lang="el-GR" sz="2000" kern="1800" dirty="0">
              <a:ea typeface="Times New Roman" panose="02020603050405020304" pitchFamily="18" charset="0"/>
              <a:cs typeface="Calibri" panose="020F0502020204030204" pitchFamily="34" charset="0"/>
            </a:endParaRPr>
          </a:p>
          <a:p>
            <a:pPr algn="just" fontAlgn="t">
              <a:lnSpc>
                <a:spcPct val="106000"/>
              </a:lnSpc>
              <a:spcAft>
                <a:spcPts val="800"/>
              </a:spcAft>
            </a:pPr>
            <a:r>
              <a:rPr lang="el-GR" sz="2000" kern="1800" dirty="0">
                <a:effectLst/>
                <a:ea typeface="Times New Roman" panose="02020603050405020304" pitchFamily="18" charset="0"/>
                <a:cs typeface="Calibri" panose="020F0502020204030204" pitchFamily="34" charset="0"/>
              </a:rPr>
              <a:t>Στη συνέχεια εξηγούμε και δείχνουμε στην πράξη τα υπόλοιπα στάδια του προγράμματος: </a:t>
            </a:r>
            <a:r>
              <a:rPr lang="el-GR" sz="2000" b="1" kern="1800" dirty="0">
                <a:effectLst/>
                <a:ea typeface="Times New Roman" panose="02020603050405020304" pitchFamily="18" charset="0"/>
                <a:cs typeface="Calibri" panose="020F0502020204030204" pitchFamily="34" charset="0"/>
              </a:rPr>
              <a:t>‘Στάδιο 3, Εναλλαγή Προσοχής’ και ‘Στάδιο 4, Εστίαση, Διατήρηση και Εναλλαγή προσοχής με Μετάβαση στον προσωπικό χώρο εργασίας’. </a:t>
            </a:r>
          </a:p>
          <a:p>
            <a:pPr algn="just" fontAlgn="t">
              <a:lnSpc>
                <a:spcPct val="106000"/>
              </a:lnSpc>
              <a:spcAft>
                <a:spcPts val="800"/>
              </a:spcAft>
            </a:pPr>
            <a:endParaRPr lang="en-GB" sz="2000" dirty="0">
              <a:effectLst/>
              <a:ea typeface="Calibri" panose="020F0502020204030204" pitchFamily="34" charset="0"/>
              <a:cs typeface="Times New Roman" panose="02020603050405020304" pitchFamily="18" charset="0"/>
            </a:endParaRPr>
          </a:p>
          <a:p>
            <a:pPr algn="just"/>
            <a:r>
              <a:rPr lang="el-GR" sz="2000" kern="1800" dirty="0">
                <a:effectLst/>
                <a:ea typeface="Times New Roman" panose="02020603050405020304" pitchFamily="18" charset="0"/>
                <a:cs typeface="Calibri" panose="020F0502020204030204" pitchFamily="34" charset="0"/>
              </a:rPr>
              <a:t>Θα καλύψουμε επίσης μεθόδους για τον σχεδιασμό και την καταγραφή δραστηριοτήτων και τη χρήση του προγράμματος για εκμάθηση λέξεων, προτάσεων, αριθμών και προσωπικών αναγκών του παιδιού. Οι συμμετέχοντες θα σχεδιάσουν και θα μοιραστούν τις δραστηριότητες τους και στο τέλος θα λάβουν </a:t>
            </a:r>
            <a:r>
              <a:rPr lang="el-GR" sz="2000" dirty="0"/>
              <a:t>πιστοποίηση </a:t>
            </a:r>
            <a:r>
              <a:rPr lang="en-US" sz="2000" dirty="0"/>
              <a:t>Level 1 Attention Autism Advanced Practitioner. </a:t>
            </a:r>
          </a:p>
          <a:p>
            <a:endParaRPr lang="en-US" sz="2000" dirty="0">
              <a:effectLst/>
              <a:latin typeface="+mj-lt"/>
              <a:ea typeface="Calibri" panose="020F0502020204030204" pitchFamily="34" charset="0"/>
              <a:cs typeface="Times New Roman" panose="02020603050405020304" pitchFamily="18" charset="0"/>
            </a:endParaRPr>
          </a:p>
          <a:p>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2757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82A11A5-4300-4DF6-9D7C-ED0CC520DDC0}"/>
              </a:ext>
            </a:extLst>
          </p:cNvPr>
          <p:cNvSpPr txBox="1"/>
          <p:nvPr/>
        </p:nvSpPr>
        <p:spPr>
          <a:xfrm>
            <a:off x="164892" y="164892"/>
            <a:ext cx="7210269" cy="3504101"/>
          </a:xfrm>
          <a:prstGeom prst="rect">
            <a:avLst/>
          </a:prstGeom>
          <a:noFill/>
        </p:spPr>
        <p:txBody>
          <a:bodyPr wrap="square" rtlCol="0">
            <a:spAutoFit/>
          </a:bodyPr>
          <a:lstStyle/>
          <a:p>
            <a:pPr algn="ctr" fontAlgn="t">
              <a:lnSpc>
                <a:spcPct val="106000"/>
              </a:lnSpc>
              <a:spcAft>
                <a:spcPts val="800"/>
              </a:spcAft>
            </a:pPr>
            <a:endParaRPr lang="el-GR" sz="2800" b="1" dirty="0">
              <a:solidFill>
                <a:srgbClr val="B31DA8"/>
              </a:solidFill>
            </a:endParaRPr>
          </a:p>
          <a:p>
            <a:pPr algn="ctr" fontAlgn="t">
              <a:lnSpc>
                <a:spcPct val="106000"/>
              </a:lnSpc>
              <a:spcAft>
                <a:spcPts val="800"/>
              </a:spcAft>
            </a:pPr>
            <a:r>
              <a:rPr lang="el-GR" sz="2800" b="1" dirty="0">
                <a:solidFill>
                  <a:srgbClr val="B31DA8"/>
                </a:solidFill>
              </a:rPr>
              <a:t>Η εκπαίδευση είναι ιδανική για:</a:t>
            </a:r>
          </a:p>
          <a:p>
            <a:pPr algn="ctr" fontAlgn="t">
              <a:lnSpc>
                <a:spcPct val="106000"/>
              </a:lnSpc>
              <a:spcAft>
                <a:spcPts val="800"/>
              </a:spcAft>
            </a:pPr>
            <a:endParaRPr lang="en-US" sz="2800" b="1" dirty="0">
              <a:solidFill>
                <a:srgbClr val="B31DA8"/>
              </a:solidFill>
            </a:endParaRPr>
          </a:p>
          <a:p>
            <a:pPr algn="just" fontAlgn="t">
              <a:lnSpc>
                <a:spcPct val="106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Η εκπαίδευση πιστοποίησης: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Attention</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Autism</a:t>
            </a:r>
            <a:r>
              <a:rPr lang="el-GR" sz="2000" dirty="0">
                <a:effectLst/>
                <a:latin typeface="Calibri" panose="020F0502020204030204" pitchFamily="34" charset="0"/>
                <a:ea typeface="Calibri" panose="020F0502020204030204" pitchFamily="34" charset="0"/>
                <a:cs typeface="Times New Roman" panose="02020603050405020304" pitchFamily="18" charset="0"/>
              </a:rPr>
              <a:t>™’ είναι ιδανική για επαγγελματίες που θέλουν να εκπαιδευτούν στην εφαρμογή των τεσσάρων σταδίων του προγράμματος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Attention</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Autism</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p>
          <a:p>
            <a:pPr algn="just" fontAlgn="t">
              <a:lnSpc>
                <a:spcPct val="106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Η εκπαίδευση αφορά: λογοθεραπευτές, παιδαγωγούς, βοηθούς Ειδικής Αγωγής, ψυχολόγους</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a:effectLst/>
                <a:latin typeface="Calibri" panose="020F0502020204030204" pitchFamily="34" charset="0"/>
                <a:ea typeface="Calibri" panose="020F0502020204030204" pitchFamily="34" charset="0"/>
                <a:cs typeface="Times New Roman" panose="02020603050405020304" pitchFamily="18" charset="0"/>
              </a:rPr>
              <a:t>και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εργοθεραπευτές</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78258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
  <TotalTime>1508</TotalTime>
  <Words>781</Words>
  <Application>Microsoft Office PowerPoint</Application>
  <PresentationFormat>Προσαρμογή</PresentationFormat>
  <Paragraphs>54</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-apple-system</vt:lpstr>
      <vt:lpstr>Arial</vt:lpstr>
      <vt:lpstr>Calibri</vt:lpstr>
      <vt:lpstr>Calibri Light</vt: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Marianna Limnaiou</dc:creator>
  <cp:lastModifiedBy>ΣΕΛΛΕ</cp:lastModifiedBy>
  <cp:revision>25</cp:revision>
  <dcterms:created xsi:type="dcterms:W3CDTF">2021-02-07T17:02:51Z</dcterms:created>
  <dcterms:modified xsi:type="dcterms:W3CDTF">2023-06-28T08:35:50Z</dcterms:modified>
</cp:coreProperties>
</file>